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8" r:id="rId1"/>
  </p:sldMasterIdLst>
  <p:notesMasterIdLst>
    <p:notesMasterId r:id="rId17"/>
  </p:notesMasterIdLst>
  <p:handoutMasterIdLst>
    <p:handoutMasterId r:id="rId18"/>
  </p:handoutMasterIdLst>
  <p:sldIdLst>
    <p:sldId id="572" r:id="rId2"/>
    <p:sldId id="588" r:id="rId3"/>
    <p:sldId id="589" r:id="rId4"/>
    <p:sldId id="590" r:id="rId5"/>
    <p:sldId id="591" r:id="rId6"/>
    <p:sldId id="593" r:id="rId7"/>
    <p:sldId id="594" r:id="rId8"/>
    <p:sldId id="592" r:id="rId9"/>
    <p:sldId id="596" r:id="rId10"/>
    <p:sldId id="595" r:id="rId11"/>
    <p:sldId id="597" r:id="rId12"/>
    <p:sldId id="598" r:id="rId13"/>
    <p:sldId id="599" r:id="rId14"/>
    <p:sldId id="600" r:id="rId15"/>
    <p:sldId id="575" r:id="rId16"/>
  </p:sldIdLst>
  <p:sldSz cx="12192000" cy="6858000"/>
  <p:notesSz cx="6858000" cy="9144000"/>
  <p:embeddedFontLst>
    <p:embeddedFont>
      <p:font typeface="Tahoma" panose="020B0604030504040204" pitchFamily="34" charset="0"/>
      <p:regular r:id="rId19"/>
      <p:bold r:id="rId20"/>
    </p:embeddedFont>
  </p:embeddedFontLst>
  <p:custDataLst>
    <p:tags r:id="rId2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FFCC"/>
    <a:srgbClr val="020000"/>
    <a:srgbClr val="FFFF00"/>
    <a:srgbClr val="FFFFCC"/>
    <a:srgbClr val="FFCC66"/>
    <a:srgbClr val="CC000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4" autoAdjust="0"/>
    <p:restoredTop sz="94660" autoAdjust="0"/>
  </p:normalViewPr>
  <p:slideViewPr>
    <p:cSldViewPr>
      <p:cViewPr>
        <p:scale>
          <a:sx n="60" d="100"/>
          <a:sy n="60" d="100"/>
        </p:scale>
        <p:origin x="1488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4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4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4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 b="1">
                <a:latin typeface="Times New Roman" pitchFamily="18" charset="0"/>
              </a:defRPr>
            </a:lvl1pPr>
          </a:lstStyle>
          <a:p>
            <a:pPr>
              <a:defRPr/>
            </a:pPr>
            <a:fld id="{BBC59717-2E63-44AA-94AE-77A29F39A6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79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FEBB009-FAA0-4A02-ACF6-29A4F440FC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88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259E321-9BD8-414E-8414-89088FC9D9A7}" type="slidenum">
              <a:rPr lang="en-US" smtClean="0">
                <a:latin typeface="Times New Roman" pitchFamily="18" charset="0"/>
              </a:rPr>
              <a:pPr/>
              <a:t>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88C830D-BE63-4BA9-8BB8-EE2FE91BD26D}" type="slidenum">
              <a:rPr lang="en-US" smtClean="0">
                <a:latin typeface="Times New Roman" pitchFamily="18" charset="0"/>
              </a:rPr>
              <a:pPr/>
              <a:t>15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2114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114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7098E80-CC6C-4B95-B65D-E7D990BBF1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7" name="Picture 2" descr="Image result for local area netwo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-8225"/>
            <a:ext cx="2571752" cy="192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7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0DA63-0D34-4D6F-A27E-4918464309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38733" y="214314"/>
            <a:ext cx="2601384" cy="61864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584" y="214314"/>
            <a:ext cx="7600949" cy="61864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42B20-004C-4C27-AC75-CCACFB9A54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08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8524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76917" y="1600200"/>
            <a:ext cx="508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1600200"/>
            <a:ext cx="508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11E4F-8D26-40AC-854B-754D3C90F7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97637-3123-405F-B9FB-D5D9AD4C3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47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8EDF1-1178-498C-AE13-2D91561D57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6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6917" y="16002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16002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8813F-2571-4F82-84A1-7CF717586C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1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ECB0A-4417-455B-B263-16AD942E80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2A688-5982-4055-9291-CD9F906AA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904264-41CD-49F1-8A8C-E3AEA0C110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5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82F48-920C-4F2D-BCBA-18555F9001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0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59C1E-D9AE-40B9-96C1-A586016057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3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33351" y="336551"/>
            <a:ext cx="11389783" cy="1052513"/>
            <a:chOff x="80" y="624"/>
            <a:chExt cx="5381" cy="663"/>
          </a:xfrm>
        </p:grpSpPr>
        <p:sp>
          <p:nvSpPr>
            <p:cNvPr id="1210371" name="Rectangle 3"/>
            <p:cNvSpPr>
              <a:spLocks noChangeArrowheads="1"/>
            </p:cNvSpPr>
            <p:nvPr/>
          </p:nvSpPr>
          <p:spPr bwMode="ltGray">
            <a:xfrm>
              <a:off x="263" y="692"/>
              <a:ext cx="276" cy="29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2" name="Rectangle 4"/>
            <p:cNvSpPr>
              <a:spLocks noChangeArrowheads="1"/>
            </p:cNvSpPr>
            <p:nvPr/>
          </p:nvSpPr>
          <p:spPr bwMode="ltGray">
            <a:xfrm>
              <a:off x="504" y="692"/>
              <a:ext cx="207" cy="29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3" name="Rectangle 5"/>
            <p:cNvSpPr>
              <a:spLocks noChangeArrowheads="1"/>
            </p:cNvSpPr>
            <p:nvPr/>
          </p:nvSpPr>
          <p:spPr bwMode="ltGray">
            <a:xfrm>
              <a:off x="341" y="958"/>
              <a:ext cx="266" cy="2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4" name="Rectangle 6"/>
            <p:cNvSpPr>
              <a:spLocks noChangeArrowheads="1"/>
            </p:cNvSpPr>
            <p:nvPr/>
          </p:nvSpPr>
          <p:spPr bwMode="ltGray">
            <a:xfrm>
              <a:off x="574" y="958"/>
              <a:ext cx="232" cy="2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5" name="Rectangle 7"/>
            <p:cNvSpPr>
              <a:spLocks noChangeArrowheads="1"/>
            </p:cNvSpPr>
            <p:nvPr/>
          </p:nvSpPr>
          <p:spPr bwMode="ltGray">
            <a:xfrm>
              <a:off x="80" y="912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6" name="Rectangle 8"/>
            <p:cNvSpPr>
              <a:spLocks noChangeArrowheads="1"/>
            </p:cNvSpPr>
            <p:nvPr/>
          </p:nvSpPr>
          <p:spPr bwMode="gray">
            <a:xfrm>
              <a:off x="480" y="624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7" name="Rectangle 9"/>
            <p:cNvSpPr>
              <a:spLocks noChangeArrowheads="1"/>
            </p:cNvSpPr>
            <p:nvPr/>
          </p:nvSpPr>
          <p:spPr bwMode="gray">
            <a:xfrm>
              <a:off x="279" y="1122"/>
              <a:ext cx="5182" cy="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</p:grpSp>
      <p:sp>
        <p:nvSpPr>
          <p:cNvPr id="102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214314"/>
            <a:ext cx="10390716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1600200"/>
            <a:ext cx="10363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10380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400800"/>
            <a:ext cx="25400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0381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400800"/>
            <a:ext cx="38608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0382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89533" y="6400800"/>
            <a:ext cx="25400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21EDB0F-7DDD-40A4-8763-762481144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 i="0" u="none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INFO 341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Centers, NOCs &amp; Clouds 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</a:t>
            </a:r>
          </a:p>
          <a:p>
            <a:r>
              <a:rPr lang="en-US"/>
              <a:t>Bob Larson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29943" y="1337511"/>
            <a:ext cx="4852457" cy="4800600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dirty="0"/>
              <a:t>Implementations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Servers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Desktops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Routers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Firewalls</a:t>
            </a:r>
          </a:p>
          <a:p>
            <a:pPr>
              <a:spcBef>
                <a:spcPts val="400"/>
              </a:spcBef>
            </a:pPr>
            <a:r>
              <a:rPr lang="en-US" dirty="0"/>
              <a:t>Benefits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Fewer devices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Less space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Less hardware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Less power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Less cooling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A688-5982-4055-9291-CD9F906AACE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122" name="Picture 2" descr="http://www.techwench.com/wp-content/uploads/2012/05/111111111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1" b="1789"/>
          <a:stretch/>
        </p:blipFill>
        <p:spPr bwMode="auto">
          <a:xfrm>
            <a:off x="1534585" y="1511096"/>
            <a:ext cx="4741196" cy="485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45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Operation Center (NOC)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A688-5982-4055-9291-CD9F906AACE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170" name="Picture 2" descr="http://www.christiedigital.com/img/Customer%20Stories/ATT%20Telecommunications%20Video%20Wall%20ensures%20continuity,%20reduces%20cost/gallery/ATT-Global-Network-Operations-Center-Video-Walls-Data-Monitoring-Image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3"/>
          <a:stretch/>
        </p:blipFill>
        <p:spPr bwMode="auto">
          <a:xfrm>
            <a:off x="1534585" y="1289500"/>
            <a:ext cx="9154886" cy="54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7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Operations Center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A688-5982-4055-9291-CD9F906AACE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194" name="Picture 2" descr="http://portfolio.fondaphoto.com/data/photos/35_1iridiumsnoc_june13_113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"/>
          <a:stretch/>
        </p:blipFill>
        <p:spPr bwMode="auto">
          <a:xfrm>
            <a:off x="1752600" y="1313068"/>
            <a:ext cx="9179257" cy="554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71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Remote Monitoring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A688-5982-4055-9291-CD9F906AACE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218" name="Picture 2" descr="http://www.plixer.com/blog/wp-content/uploads/2011/05/remoteEmployeesPerformanceMonito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242" y="1439917"/>
            <a:ext cx="9451758" cy="53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95042" y="1129127"/>
            <a:ext cx="5321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Often on laptop, tablet and even Smartphone</a:t>
            </a:r>
          </a:p>
        </p:txBody>
      </p:sp>
    </p:spTree>
    <p:extLst>
      <p:ext uri="{BB962C8B-B14F-4D97-AF65-F5344CB8AC3E}">
        <p14:creationId xmlns:p14="http://schemas.microsoft.com/office/powerpoint/2010/main" val="23874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Monitoring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Network Operations </a:t>
            </a:r>
          </a:p>
          <a:p>
            <a:pPr lvl="1"/>
            <a:r>
              <a:rPr lang="en-US" sz="2400" dirty="0"/>
              <a:t>Monitoring all aspect of network systems</a:t>
            </a:r>
          </a:p>
          <a:p>
            <a:r>
              <a:rPr lang="en-US" sz="2800" dirty="0"/>
              <a:t>Business Operations</a:t>
            </a:r>
          </a:p>
          <a:p>
            <a:pPr lvl="1"/>
            <a:r>
              <a:rPr lang="en-US" sz="2400" dirty="0"/>
              <a:t>Monitoring business activities on network</a:t>
            </a:r>
          </a:p>
          <a:p>
            <a:pPr lvl="1"/>
            <a:r>
              <a:rPr lang="en-US" sz="2400" dirty="0"/>
              <a:t>Could be in the NOC or separate</a:t>
            </a:r>
          </a:p>
          <a:p>
            <a:r>
              <a:rPr lang="en-US" sz="2800" dirty="0"/>
              <a:t>Remote Monitoring</a:t>
            </a:r>
          </a:p>
          <a:p>
            <a:pPr lvl="1"/>
            <a:r>
              <a:rPr lang="en-US" sz="2400" dirty="0"/>
              <a:t>Technically all monitoring is remote</a:t>
            </a:r>
          </a:p>
          <a:p>
            <a:pPr lvl="2"/>
            <a:r>
              <a:rPr lang="en-US" sz="2000" dirty="0"/>
              <a:t>Can be your in-house Data center</a:t>
            </a:r>
          </a:p>
          <a:p>
            <a:pPr lvl="2"/>
            <a:r>
              <a:rPr lang="en-US" sz="2000" dirty="0"/>
              <a:t>Colocation site</a:t>
            </a:r>
          </a:p>
          <a:p>
            <a:pPr lvl="2"/>
            <a:r>
              <a:rPr lang="en-US" sz="2000" dirty="0"/>
              <a:t>Cloud monitoring</a:t>
            </a:r>
          </a:p>
          <a:p>
            <a:pPr lvl="1"/>
            <a:r>
              <a:rPr lang="en-US" sz="2400" dirty="0"/>
              <a:t>Can be, or supplement, Network &amp; Business Monitoring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A688-5982-4055-9291-CD9F906AACE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 Covered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 Data Center?</a:t>
            </a:r>
          </a:p>
          <a:p>
            <a:r>
              <a:rPr lang="en-US"/>
              <a:t>In-house Data Services</a:t>
            </a:r>
          </a:p>
          <a:p>
            <a:r>
              <a:rPr lang="en-US"/>
              <a:t>Outsourced Data Services</a:t>
            </a:r>
          </a:p>
          <a:p>
            <a:r>
              <a:rPr lang="en-US"/>
              <a:t>Green Data Centers – Power Issues</a:t>
            </a:r>
          </a:p>
          <a:p>
            <a:r>
              <a:rPr lang="en-US"/>
              <a:t>Virtualization</a:t>
            </a:r>
          </a:p>
          <a:p>
            <a:r>
              <a:rPr lang="en-US"/>
              <a:t>Network Operation Center (NOC)</a:t>
            </a:r>
          </a:p>
          <a:p>
            <a:r>
              <a:rPr lang="en-US"/>
              <a:t>Business Operations Center</a:t>
            </a:r>
          </a:p>
          <a:p>
            <a:r>
              <a:rPr lang="en-US"/>
              <a:t>Remote Monitoring</a:t>
            </a:r>
            <a:endParaRPr lang="en-US" dirty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AEF76220-DF3D-454A-B5F6-10C0A10ADBB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Data Center?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 spelled datacenter</a:t>
            </a:r>
          </a:p>
          <a:p>
            <a:r>
              <a:rPr lang="en-US"/>
              <a:t>A centralized repository</a:t>
            </a:r>
          </a:p>
          <a:p>
            <a:pPr lvl="1"/>
            <a:r>
              <a:rPr lang="en-US"/>
              <a:t>Either physical or virtual</a:t>
            </a:r>
          </a:p>
          <a:p>
            <a:pPr lvl="1"/>
            <a:r>
              <a:rPr lang="en-US"/>
              <a:t>For the storage, management, and dissemination of data and information</a:t>
            </a:r>
          </a:p>
          <a:p>
            <a:pPr lvl="1"/>
            <a:r>
              <a:rPr lang="en-US"/>
              <a:t>Organized around a particular body of knowledge or pertaining to a particular 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7637-3123-405F-B9FB-D5D9AD4C38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7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In-house Data 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A688-5982-4055-9291-CD9F906AACE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http://www.unitedforums.co.uk/vb/attachments/general-chat-lounge/129d1113351640-new-webhost-bathroom-servers-bathroomser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173706"/>
            <a:ext cx="25908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tatic.guim.co.uk/sys-images/Guardian/Pix/pictures/2011/6/10/1307732583208/Steve-Jobs-data-centre-0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268052"/>
            <a:ext cx="4381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Bob.LHS-BOB-E6400\Pictures\_Class Stuff - Images &amp; Videos\Data Centers - NOC\3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14" y="1203704"/>
            <a:ext cx="3903260" cy="292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blog.laptopmag.com/wpress/wp-content/uploads/2009/12/mcdonalds-wif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29100"/>
            <a:ext cx="4038600" cy="261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btnet.com.tr/wp-content/uploads/2011/12/working_iPod_iPad-455x3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927988" cy="260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Outsourced Data Services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Outsourcing Staffing of Data Center</a:t>
            </a:r>
          </a:p>
          <a:p>
            <a:pPr lvl="1"/>
            <a:r>
              <a:rPr lang="en-US"/>
              <a:t>All or just key positions</a:t>
            </a:r>
          </a:p>
          <a:p>
            <a:r>
              <a:rPr lang="en-US"/>
              <a:t>Colocation services</a:t>
            </a:r>
          </a:p>
          <a:p>
            <a:pPr lvl="1"/>
            <a:r>
              <a:rPr lang="en-US"/>
              <a:t>Renting local rack space</a:t>
            </a:r>
          </a:p>
          <a:p>
            <a:pPr lvl="1"/>
            <a:r>
              <a:rPr lang="en-US"/>
              <a:t>Provides space, power, cooling, security</a:t>
            </a:r>
          </a:p>
          <a:p>
            <a:r>
              <a:rPr lang="en-US"/>
              <a:t>Cloud Computing</a:t>
            </a:r>
          </a:p>
          <a:p>
            <a:pPr lvl="1"/>
            <a:r>
              <a:rPr lang="en-US"/>
              <a:t>Deployment Models</a:t>
            </a:r>
          </a:p>
          <a:p>
            <a:pPr lvl="1"/>
            <a:r>
              <a:rPr lang="en-US"/>
              <a:t>Service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A688-5982-4055-9291-CD9F906AACE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/>
              <a:t>Cloud Deployment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A688-5982-4055-9291-CD9F906AACE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6" name="Picture 4" descr="http://bizhelper.com/images/Images/CloudComputing/Cloud_Deployment_Model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14201" r="2985" b="5519"/>
          <a:stretch/>
        </p:blipFill>
        <p:spPr bwMode="auto">
          <a:xfrm>
            <a:off x="1559985" y="1319030"/>
            <a:ext cx="9674396" cy="538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5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A688-5982-4055-9291-CD9F906AACE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31002" y="6413251"/>
            <a:ext cx="688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variations – reflect services included or marketing gibberish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5000" y="1078449"/>
            <a:ext cx="8534400" cy="5334802"/>
            <a:chOff x="381000" y="1078449"/>
            <a:chExt cx="8534400" cy="5334802"/>
          </a:xfrm>
        </p:grpSpPr>
        <p:pic>
          <p:nvPicPr>
            <p:cNvPr id="4098" name="Picture 2" descr="http://thoughtsoncloud.com/wp-content/uploads/2011/10/Tradeoff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426191"/>
              <a:ext cx="8534400" cy="498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178890" y="1078449"/>
              <a:ext cx="71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IaaS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34000" y="1078449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PaaS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1078449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SaaS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30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They Fit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7637-3123-405F-B9FB-D5D9AD4C384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 descr="http://rajivramachandran.files.wordpress.com/2012/06/cloud_mapp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02011"/>
            <a:ext cx="8675213" cy="53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19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Green Data Centers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7637-3123-405F-B9FB-D5D9AD4C384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148" name="Picture 4" descr="http://hothardware.com/newsimages/Item15539/Green-Data-Center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"/>
          <a:stretch/>
        </p:blipFill>
        <p:spPr bwMode="auto">
          <a:xfrm>
            <a:off x="1524001" y="1667617"/>
            <a:ext cx="7958433" cy="519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Bob.LHS-BOB-E6400\Pictures\_Class Stuff - Images &amp; Videos\Virtualization\Server Virtualization_02 - Dilber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75" y="1219200"/>
            <a:ext cx="539035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6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10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 INFX 504 Data Centers, NOCs &amp;amp; Clouds Overview&amp;quot;&quot;/&gt;&lt;property id=&quot;20307&quot; value=&quot;572&quot;/&gt;&lt;/object&gt;&lt;object type=&quot;3&quot; unique_id=&quot;10014&quot;&gt;&lt;property id=&quot;20148&quot; value=&quot;5&quot;/&gt;&lt;property id=&quot;20300&quot; value=&quot;Slide 15 - &amp;quot;Fin…&amp;quot;&quot;/&gt;&lt;property id=&quot;20307&quot; value=&quot;575&quot;/&gt;&lt;/object&gt;&lt;object type=&quot;3&quot; unique_id=&quot;10101&quot;&gt;&lt;property id=&quot;20148&quot; value=&quot;5&quot;/&gt;&lt;property id=&quot;20300&quot; value=&quot;Slide 2 - &amp;quot;Topics Covered&amp;quot;&quot;/&gt;&lt;property id=&quot;20307&quot; value=&quot;588&quot;/&gt;&lt;/object&gt;&lt;object type=&quot;3&quot; unique_id=&quot;10132&quot;&gt;&lt;property id=&quot;20148&quot; value=&quot;5&quot;/&gt;&lt;property id=&quot;20300&quot; value=&quot;Slide 3 - &amp;quot;What is a Data Center?&amp;quot;&quot;/&gt;&lt;property id=&quot;20307&quot; value=&quot;589&quot;/&gt;&lt;/object&gt;&lt;object type=&quot;3&quot; unique_id=&quot;10133&quot;&gt;&lt;property id=&quot;20148&quot; value=&quot;5&quot;/&gt;&lt;property id=&quot;20300&quot; value=&quot;Slide 4 - &amp;quot;In-house Data Services&amp;quot;&quot;/&gt;&lt;property id=&quot;20307&quot; value=&quot;590&quot;/&gt;&lt;/object&gt;&lt;object type=&quot;3&quot; unique_id=&quot;10134&quot;&gt;&lt;property id=&quot;20148&quot; value=&quot;5&quot;/&gt;&lt;property id=&quot;20300&quot; value=&quot;Slide 5 - &amp;quot;Outsourced Data Services&amp;quot;&quot;/&gt;&lt;property id=&quot;20307&quot; value=&quot;591&quot;/&gt;&lt;/object&gt;&lt;object type=&quot;3&quot; unique_id=&quot;10199&quot;&gt;&lt;property id=&quot;20148&quot; value=&quot;5&quot;/&gt;&lt;property id=&quot;20300&quot; value=&quot;Slide 6 - &amp;quot;Cloud Deployment Models&amp;quot;&quot;/&gt;&lt;property id=&quot;20307&quot; value=&quot;593&quot;/&gt;&lt;/object&gt;&lt;object type=&quot;3&quot; unique_id=&quot;10200&quot;&gt;&lt;property id=&quot;20148&quot; value=&quot;5&quot;/&gt;&lt;property id=&quot;20300&quot; value=&quot;Slide 7 - &amp;quot;Cloud Service Models&amp;quot;&quot;/&gt;&lt;property id=&quot;20307&quot; value=&quot;594&quot;/&gt;&lt;/object&gt;&lt;object type=&quot;3&quot; unique_id=&quot;10201&quot;&gt;&lt;property id=&quot;20148&quot; value=&quot;5&quot;/&gt;&lt;property id=&quot;20300&quot; value=&quot;Slide 8 - &amp;quot;How They Fit Together&amp;quot;&quot;/&gt;&lt;property id=&quot;20307&quot; value=&quot;592&quot;/&gt;&lt;/object&gt;&lt;object type=&quot;3&quot; unique_id=&quot;10202&quot;&gt;&lt;property id=&quot;20148&quot; value=&quot;5&quot;/&gt;&lt;property id=&quot;20300&quot; value=&quot;Slide 10 - &amp;quot;Virtualization&amp;quot;&quot;/&gt;&lt;property id=&quot;20307&quot; value=&quot;595&quot;/&gt;&lt;/object&gt;&lt;object type=&quot;3&quot; unique_id=&quot;10203&quot;&gt;&lt;property id=&quot;20148&quot; value=&quot;5&quot;/&gt;&lt;property id=&quot;20300&quot; value=&quot;Slide 9 - &amp;quot;Green Data Centers&amp;quot;&quot;/&gt;&lt;property id=&quot;20307&quot; value=&quot;596&quot;/&gt;&lt;/object&gt;&lt;object type=&quot;3&quot; unique_id=&quot;10204&quot;&gt;&lt;property id=&quot;20148&quot; value=&quot;5&quot;/&gt;&lt;property id=&quot;20300&quot; value=&quot;Slide 11 - &amp;quot;Network Operation Center (NOC)&amp;quot;&quot;/&gt;&lt;property id=&quot;20307&quot; value=&quot;597&quot;/&gt;&lt;/object&gt;&lt;object type=&quot;3&quot; unique_id=&quot;10275&quot;&gt;&lt;property id=&quot;20148&quot; value=&quot;5&quot;/&gt;&lt;property id=&quot;20300&quot; value=&quot;Slide 12 - &amp;quot;Business Operations Center&amp;quot;&quot;/&gt;&lt;property id=&quot;20307&quot; value=&quot;598&quot;/&gt;&lt;/object&gt;&lt;object type=&quot;3&quot; unique_id=&quot;10276&quot;&gt;&lt;property id=&quot;20148&quot; value=&quot;5&quot;/&gt;&lt;property id=&quot;20300&quot; value=&quot;Slide 13 - &amp;quot;Remote Monitoring&amp;quot;&quot;/&gt;&lt;property id=&quot;20307&quot; value=&quot;599&quot;/&gt;&lt;/object&gt;&lt;object type=&quot;3&quot; unique_id=&quot;10277&quot;&gt;&lt;property id=&quot;20148&quot; value=&quot;5&quot;/&gt;&lt;property id=&quot;20300&quot; value=&quot;Slide 14 - &amp;quot;Operations Monitoring&amp;quot;&quot;/&gt;&lt;property id=&quot;20307&quot; value=&quot;60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_Bob Cisco 2004">
  <a:themeElements>
    <a:clrScheme name="_Bob Cisco 2004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_Bob Cisco 2004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73025" tIns="36512" rIns="73025" bIns="36512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73025" tIns="36512" rIns="73025" bIns="36512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_Bob Cisco 2004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_Bob Cisco 2004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_Bob Cisco 2004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_Bob Cisco 2004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_Bob Cisco 2004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_Bob Cisco 2004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_Bob Cisco 2004</Template>
  <TotalTime>9045</TotalTime>
  <Words>241</Words>
  <Application>Microsoft Office PowerPoint</Application>
  <PresentationFormat>Widescreen</PresentationFormat>
  <Paragraphs>80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Wingdings</vt:lpstr>
      <vt:lpstr>Tahoma</vt:lpstr>
      <vt:lpstr>Times New Roman</vt:lpstr>
      <vt:lpstr>_Bob Cisco 2004</vt:lpstr>
      <vt:lpstr> INFO 341 Data Centers, NOCs &amp; Clouds Overview</vt:lpstr>
      <vt:lpstr>Topics Covered</vt:lpstr>
      <vt:lpstr>What is a Data Center?</vt:lpstr>
      <vt:lpstr>In-house Data Services</vt:lpstr>
      <vt:lpstr>Outsourced Data Services</vt:lpstr>
      <vt:lpstr>Cloud Deployment Models</vt:lpstr>
      <vt:lpstr>Cloud Service Models</vt:lpstr>
      <vt:lpstr>How They Fit Together</vt:lpstr>
      <vt:lpstr>Green Data Centers</vt:lpstr>
      <vt:lpstr>Virtualization</vt:lpstr>
      <vt:lpstr>Network Operation Center (NOC)</vt:lpstr>
      <vt:lpstr>Business Operations Center</vt:lpstr>
      <vt:lpstr>Remote Monitoring</vt:lpstr>
      <vt:lpstr>Operations Monitoring</vt:lpstr>
      <vt:lpstr>Fin…</vt:lpstr>
    </vt:vector>
  </TitlesOfParts>
  <Company>AUSD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Medanos College</dc:title>
  <dc:creator>Mark McGregor</dc:creator>
  <cp:lastModifiedBy>Bob Larson</cp:lastModifiedBy>
  <cp:revision>479</cp:revision>
  <dcterms:created xsi:type="dcterms:W3CDTF">1999-06-23T23:48:24Z</dcterms:created>
  <dcterms:modified xsi:type="dcterms:W3CDTF">2018-02-21T19:45:47Z</dcterms:modified>
</cp:coreProperties>
</file>